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5"/>
  </p:notesMasterIdLst>
  <p:sldIdLst>
    <p:sldId id="296" r:id="rId3"/>
    <p:sldId id="297" r:id="rId4"/>
    <p:sldId id="298" r:id="rId5"/>
    <p:sldId id="349" r:id="rId6"/>
    <p:sldId id="350" r:id="rId7"/>
    <p:sldId id="351" r:id="rId8"/>
    <p:sldId id="354" r:id="rId9"/>
    <p:sldId id="353" r:id="rId10"/>
    <p:sldId id="355" r:id="rId11"/>
    <p:sldId id="357" r:id="rId12"/>
    <p:sldId id="358" r:id="rId13"/>
    <p:sldId id="359"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ABFF"/>
    <a:srgbClr val="FFA3FF"/>
    <a:srgbClr val="000E76"/>
    <a:srgbClr val="B27A16"/>
    <a:srgbClr val="2A5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B56EA4-8105-4596-9576-5B176B055458}" v="4" dt="2022-08-18T03:47:32.1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76" autoAdjust="0"/>
    <p:restoredTop sz="94249" autoAdjust="0"/>
  </p:normalViewPr>
  <p:slideViewPr>
    <p:cSldViewPr>
      <p:cViewPr varScale="1">
        <p:scale>
          <a:sx n="134" d="100"/>
          <a:sy n="134" d="100"/>
        </p:scale>
        <p:origin x="600"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nendrajati Widagdo" userId="2d800932-cb5f-4339-ba91-94f4cb1d576a" providerId="ADAL" clId="{E6B56EA4-8105-4596-9576-5B176B055458}"/>
    <pc:docChg chg="custSel modSld">
      <pc:chgData name="Ganendrajati Widagdo" userId="2d800932-cb5f-4339-ba91-94f4cb1d576a" providerId="ADAL" clId="{E6B56EA4-8105-4596-9576-5B176B055458}" dt="2022-08-18T03:47:32.190" v="5" actId="20577"/>
      <pc:docMkLst>
        <pc:docMk/>
      </pc:docMkLst>
      <pc:sldChg chg="delSp modSp mod delAnim">
        <pc:chgData name="Ganendrajati Widagdo" userId="2d800932-cb5f-4339-ba91-94f4cb1d576a" providerId="ADAL" clId="{E6B56EA4-8105-4596-9576-5B176B055458}" dt="2022-08-18T03:47:32.190" v="5" actId="20577"/>
        <pc:sldMkLst>
          <pc:docMk/>
          <pc:sldMk cId="857170759" sldId="296"/>
        </pc:sldMkLst>
        <pc:spChg chg="del mod">
          <ac:chgData name="Ganendrajati Widagdo" userId="2d800932-cb5f-4339-ba91-94f4cb1d576a" providerId="ADAL" clId="{E6B56EA4-8105-4596-9576-5B176B055458}" dt="2022-08-18T03:47:27.282" v="3" actId="478"/>
          <ac:spMkLst>
            <pc:docMk/>
            <pc:sldMk cId="857170759" sldId="296"/>
            <ac:spMk id="5" creationId="{DA210708-A2D1-E807-153F-0AD1D428BEF9}"/>
          </ac:spMkLst>
        </pc:spChg>
        <pc:spChg chg="mod">
          <ac:chgData name="Ganendrajati Widagdo" userId="2d800932-cb5f-4339-ba91-94f4cb1d576a" providerId="ADAL" clId="{E6B56EA4-8105-4596-9576-5B176B055458}" dt="2022-08-18T03:47:32.190" v="5" actId="20577"/>
          <ac:spMkLst>
            <pc:docMk/>
            <pc:sldMk cId="857170759" sldId="296"/>
            <ac:spMk id="14" creationId="{7B0BF0E9-75C3-C945-9051-573CFB6CB11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011D59-31C0-4DD9-A4B8-1D921F94094D}" type="datetimeFigureOut">
              <a:rPr lang="en-ID" smtClean="0"/>
              <a:t>18/08/2022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019966-6C9F-4E09-8A2E-05102D1F7D0D}" type="slidenum">
              <a:rPr lang="en-ID" smtClean="0"/>
              <a:t>‹#›</a:t>
            </a:fld>
            <a:endParaRPr lang="en-ID"/>
          </a:p>
        </p:txBody>
      </p:sp>
    </p:spTree>
    <p:extLst>
      <p:ext uri="{BB962C8B-B14F-4D97-AF65-F5344CB8AC3E}">
        <p14:creationId xmlns:p14="http://schemas.microsoft.com/office/powerpoint/2010/main" val="1573026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40CC750-8923-4686-8E05-AD58ABD14C37}" type="slidenum">
              <a:rPr lang="en-US" smtClean="0"/>
              <a:t>1</a:t>
            </a:fld>
            <a:endParaRPr lang="en-US"/>
          </a:p>
        </p:txBody>
      </p:sp>
    </p:spTree>
    <p:extLst>
      <p:ext uri="{BB962C8B-B14F-4D97-AF65-F5344CB8AC3E}">
        <p14:creationId xmlns:p14="http://schemas.microsoft.com/office/powerpoint/2010/main" val="411065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15780B43-5FE6-4DC0-8C74-826F2D629225}" type="slidenum">
              <a:rPr lang="en-ID" smtClean="0"/>
              <a:t>2</a:t>
            </a:fld>
            <a:endParaRPr lang="en-ID"/>
          </a:p>
        </p:txBody>
      </p:sp>
    </p:spTree>
    <p:extLst>
      <p:ext uri="{BB962C8B-B14F-4D97-AF65-F5344CB8AC3E}">
        <p14:creationId xmlns:p14="http://schemas.microsoft.com/office/powerpoint/2010/main" val="981776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3</a:t>
            </a:fld>
            <a:endParaRPr lang="en-ID"/>
          </a:p>
        </p:txBody>
      </p:sp>
    </p:spTree>
    <p:extLst>
      <p:ext uri="{BB962C8B-B14F-4D97-AF65-F5344CB8AC3E}">
        <p14:creationId xmlns:p14="http://schemas.microsoft.com/office/powerpoint/2010/main" val="4283760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7</a:t>
            </a:fld>
            <a:endParaRPr lang="en-ID"/>
          </a:p>
        </p:txBody>
      </p:sp>
    </p:spTree>
    <p:extLst>
      <p:ext uri="{BB962C8B-B14F-4D97-AF65-F5344CB8AC3E}">
        <p14:creationId xmlns:p14="http://schemas.microsoft.com/office/powerpoint/2010/main" val="1194702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4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C36DD-76A7-8E1E-E25E-0443DA72EEBA}"/>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85129B62-FA28-7EEB-2058-AF97EE6528F8}"/>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13392E28-1F6D-224D-927C-115EAB84269A}"/>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2A3F5B-3653-9E31-47B9-A425EF30A524}"/>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6" name="Footer Placeholder 5">
            <a:extLst>
              <a:ext uri="{FF2B5EF4-FFF2-40B4-BE49-F238E27FC236}">
                <a16:creationId xmlns:a16="http://schemas.microsoft.com/office/drawing/2014/main" id="{D59B6294-D10A-8114-6CF6-47FE84A5F7B8}"/>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3C0C9D51-E864-1B5A-1480-F6DDC3394D53}"/>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367372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EBBC-8906-1A51-1507-28307E8599DF}"/>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98A1246D-C1D0-FD1E-B864-0D68F0C6D6D8}"/>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901E0E51-956C-3497-8007-E5256C9173FF}"/>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D2D524-B7F3-A684-9119-B433DCE220A8}"/>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6" name="Footer Placeholder 5">
            <a:extLst>
              <a:ext uri="{FF2B5EF4-FFF2-40B4-BE49-F238E27FC236}">
                <a16:creationId xmlns:a16="http://schemas.microsoft.com/office/drawing/2014/main" id="{43B48EB0-6DE4-3861-EA41-2792D1558597}"/>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3A82BC89-4D2A-4B82-1B55-E09A41F70161}"/>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4198697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EADD2-C660-41BE-348E-528606E647BF}"/>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C5DD3ACD-63CD-6D71-CCE8-E15E1F95B300}"/>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F658C9DA-C781-FCFA-60C5-5CC171F43896}"/>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5" name="Footer Placeholder 4">
            <a:extLst>
              <a:ext uri="{FF2B5EF4-FFF2-40B4-BE49-F238E27FC236}">
                <a16:creationId xmlns:a16="http://schemas.microsoft.com/office/drawing/2014/main" id="{FE61020E-FF81-501D-FEC0-A18F2E080AC8}"/>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954F71EC-79B9-092A-08A2-2F7CEDDD02FA}"/>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216241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2E2385-4BE2-EA28-3ABC-00731D938AEF}"/>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4C5A7E53-F130-30F4-DAD9-C6AEF75DA0C3}"/>
              </a:ext>
            </a:extLst>
          </p:cNvPr>
          <p:cNvSpPr>
            <a:spLocks noGrp="1"/>
          </p:cNvSpPr>
          <p:nvPr>
            <p:ph type="body" orient="vert" idx="1"/>
          </p:nvPr>
        </p:nvSpPr>
        <p:spPr>
          <a:xfrm>
            <a:off x="628650" y="274638"/>
            <a:ext cx="5762625" cy="435768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2DEE0CB9-CE4D-41DD-E09C-1E9053947D9C}"/>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5" name="Footer Placeholder 4">
            <a:extLst>
              <a:ext uri="{FF2B5EF4-FFF2-40B4-BE49-F238E27FC236}">
                <a16:creationId xmlns:a16="http://schemas.microsoft.com/office/drawing/2014/main" id="{A1BC73AB-3796-031C-8760-8749810D584C}"/>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7C99F2C6-AFEF-1BAD-44C5-947E7FEDF46C}"/>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1099085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69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8197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8738B-F006-3261-0CBA-6C69E035C562}"/>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7AB4CB7C-2928-5912-5DA6-A19CE63D2E91}"/>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C32C62C4-7095-41C6-EF94-D38834A8B94D}"/>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5" name="Footer Placeholder 4">
            <a:extLst>
              <a:ext uri="{FF2B5EF4-FFF2-40B4-BE49-F238E27FC236}">
                <a16:creationId xmlns:a16="http://schemas.microsoft.com/office/drawing/2014/main" id="{C3C7D255-B152-4681-3288-4D1C2420F199}"/>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148B0741-9F72-106A-98BB-90439C5C9076}"/>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3813677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B3E5-7E40-43A2-EA29-64FF6FE8B1AF}"/>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CA13ABB5-67E9-FF6F-CC18-2398BAE3444C}"/>
              </a:ext>
            </a:extLst>
          </p:cNvPr>
          <p:cNvSpPr>
            <a:spLocks noGrp="1"/>
          </p:cNvSpPr>
          <p:nvPr>
            <p:ph idx="1"/>
          </p:nvPr>
        </p:nvSpPr>
        <p:spPr>
          <a:xfrm>
            <a:off x="628650" y="1370013"/>
            <a:ext cx="788670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C65B9C42-7D11-6767-C15E-77ADBD784D1A}"/>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5" name="Footer Placeholder 4">
            <a:extLst>
              <a:ext uri="{FF2B5EF4-FFF2-40B4-BE49-F238E27FC236}">
                <a16:creationId xmlns:a16="http://schemas.microsoft.com/office/drawing/2014/main" id="{BAB6CCAA-606C-59BE-5ED5-456401B425D2}"/>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BE59203F-948C-E24C-2C6E-752EA5EC159C}"/>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950123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BFEE1-0360-B43D-7439-82BF7D242151}"/>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48DA4FD1-85A7-0276-F9FB-F263FB12F02D}"/>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9D864E-08EF-B63E-79FD-41A8ED6B0319}"/>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5" name="Footer Placeholder 4">
            <a:extLst>
              <a:ext uri="{FF2B5EF4-FFF2-40B4-BE49-F238E27FC236}">
                <a16:creationId xmlns:a16="http://schemas.microsoft.com/office/drawing/2014/main" id="{89A72763-0081-D9D1-DFAD-25618A24447B}"/>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182C310A-6AEA-E2FC-ECF2-E052606DCD9C}"/>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3545167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5B2F1-EBE8-9B24-7773-34BF25164539}"/>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66403C2B-F88A-7D7F-DA1D-A225CECBB0A0}"/>
              </a:ext>
            </a:extLst>
          </p:cNvPr>
          <p:cNvSpPr>
            <a:spLocks noGrp="1"/>
          </p:cNvSpPr>
          <p:nvPr>
            <p:ph sz="half" idx="1"/>
          </p:nvPr>
        </p:nvSpPr>
        <p:spPr>
          <a:xfrm>
            <a:off x="62865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55805D4A-F3F5-93D0-B575-979788D2B4F8}"/>
              </a:ext>
            </a:extLst>
          </p:cNvPr>
          <p:cNvSpPr>
            <a:spLocks noGrp="1"/>
          </p:cNvSpPr>
          <p:nvPr>
            <p:ph sz="half" idx="2"/>
          </p:nvPr>
        </p:nvSpPr>
        <p:spPr>
          <a:xfrm>
            <a:off x="464820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9396850A-5C6C-57FE-ADAA-E76AC25118BF}"/>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6" name="Footer Placeholder 5">
            <a:extLst>
              <a:ext uri="{FF2B5EF4-FFF2-40B4-BE49-F238E27FC236}">
                <a16:creationId xmlns:a16="http://schemas.microsoft.com/office/drawing/2014/main" id="{46A013F4-E753-3CF6-AAB7-E1A006C499E9}"/>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DFE60F2D-9D44-C0E6-ADAF-27C3141D6472}"/>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1615155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6B2D2-0156-3C39-5D56-77494D3EF066}"/>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EE322F19-ACB8-8246-7F8F-A1848C7271EC}"/>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356353-2F9E-F1B1-B3C9-45ED2F909760}"/>
              </a:ext>
            </a:extLst>
          </p:cNvPr>
          <p:cNvSpPr>
            <a:spLocks noGrp="1"/>
          </p:cNvSpPr>
          <p:nvPr>
            <p:ph sz="half" idx="2"/>
          </p:nvPr>
        </p:nvSpPr>
        <p:spPr>
          <a:xfrm>
            <a:off x="630238" y="1879600"/>
            <a:ext cx="3868737"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2A85B359-B8EC-0CD0-66DB-39756288005A}"/>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34846E-EE62-2BF1-4EF9-D49F3F953A26}"/>
              </a:ext>
            </a:extLst>
          </p:cNvPr>
          <p:cNvSpPr>
            <a:spLocks noGrp="1"/>
          </p:cNvSpPr>
          <p:nvPr>
            <p:ph sz="quarter" idx="4"/>
          </p:nvPr>
        </p:nvSpPr>
        <p:spPr>
          <a:xfrm>
            <a:off x="4629150" y="1879600"/>
            <a:ext cx="3887788"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5E3D9A52-2E84-0022-E5C3-8A2696C39CF5}"/>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8" name="Footer Placeholder 7">
            <a:extLst>
              <a:ext uri="{FF2B5EF4-FFF2-40B4-BE49-F238E27FC236}">
                <a16:creationId xmlns:a16="http://schemas.microsoft.com/office/drawing/2014/main" id="{68DE2279-EBD9-06C0-86DC-4586D9AA4BAF}"/>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9" name="Slide Number Placeholder 8">
            <a:extLst>
              <a:ext uri="{FF2B5EF4-FFF2-40B4-BE49-F238E27FC236}">
                <a16:creationId xmlns:a16="http://schemas.microsoft.com/office/drawing/2014/main" id="{E706BB2B-27A5-CC29-CE68-D9A8F999CA25}"/>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4111602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15316-EF03-0CA3-A9A7-210E5454DA5B}"/>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CA75A21D-6F70-CFAF-F70E-073BEE388643}"/>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4" name="Footer Placeholder 3">
            <a:extLst>
              <a:ext uri="{FF2B5EF4-FFF2-40B4-BE49-F238E27FC236}">
                <a16:creationId xmlns:a16="http://schemas.microsoft.com/office/drawing/2014/main" id="{6E6C5008-9E86-8920-9021-3D1328A14BD4}"/>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5" name="Slide Number Placeholder 4">
            <a:extLst>
              <a:ext uri="{FF2B5EF4-FFF2-40B4-BE49-F238E27FC236}">
                <a16:creationId xmlns:a16="http://schemas.microsoft.com/office/drawing/2014/main" id="{ECFD17E1-4FB1-3057-CF75-8F1729C704F6}"/>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623549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676B4A-0B6F-6E6B-2BE2-B3BBF4388D72}"/>
              </a:ext>
            </a:extLst>
          </p:cNvPr>
          <p:cNvSpPr>
            <a:spLocks noGrp="1"/>
          </p:cNvSpPr>
          <p:nvPr>
            <p:ph type="dt" sz="half" idx="10"/>
          </p:nvPr>
        </p:nvSpPr>
        <p:spPr>
          <a:xfrm>
            <a:off x="628650" y="4767263"/>
            <a:ext cx="2057400" cy="274637"/>
          </a:xfrm>
          <a:prstGeom prst="rect">
            <a:avLst/>
          </a:prstGeom>
        </p:spPr>
        <p:txBody>
          <a:bodyPr/>
          <a:lstStyle/>
          <a:p>
            <a:fld id="{65E91B99-A054-4F68-85B7-38B1A1F5FE16}" type="datetimeFigureOut">
              <a:rPr lang="id-ID" smtClean="0"/>
              <a:t>18/08/2022</a:t>
            </a:fld>
            <a:endParaRPr lang="id-ID"/>
          </a:p>
        </p:txBody>
      </p:sp>
      <p:sp>
        <p:nvSpPr>
          <p:cNvPr id="3" name="Footer Placeholder 2">
            <a:extLst>
              <a:ext uri="{FF2B5EF4-FFF2-40B4-BE49-F238E27FC236}">
                <a16:creationId xmlns:a16="http://schemas.microsoft.com/office/drawing/2014/main" id="{FDAC556F-2397-C4CF-3C5A-A676B7C16FEF}"/>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4" name="Slide Number Placeholder 3">
            <a:extLst>
              <a:ext uri="{FF2B5EF4-FFF2-40B4-BE49-F238E27FC236}">
                <a16:creationId xmlns:a16="http://schemas.microsoft.com/office/drawing/2014/main" id="{1D8BE573-D93A-6E22-1E5D-F32A4A1E6D4A}"/>
              </a:ext>
            </a:extLst>
          </p:cNvPr>
          <p:cNvSpPr>
            <a:spLocks noGrp="1"/>
          </p:cNvSpPr>
          <p:nvPr>
            <p:ph type="sldNum" sz="quarter" idx="12"/>
          </p:nvPr>
        </p:nvSpPr>
        <p:spPr>
          <a:xfrm>
            <a:off x="6457950" y="4767263"/>
            <a:ext cx="2057400" cy="274637"/>
          </a:xfrm>
          <a:prstGeom prst="rect">
            <a:avLst/>
          </a:prstGeom>
        </p:spPr>
        <p:txBody>
          <a:bodyPr/>
          <a:lstStyle/>
          <a:p>
            <a:fld id="{40BA7335-20A0-466B-97F3-74D66F2E5788}" type="slidenum">
              <a:rPr lang="id-ID" smtClean="0"/>
              <a:t>‹#›</a:t>
            </a:fld>
            <a:endParaRPr lang="id-ID"/>
          </a:p>
        </p:txBody>
      </p:sp>
    </p:spTree>
    <p:extLst>
      <p:ext uri="{BB962C8B-B14F-4D97-AF65-F5344CB8AC3E}">
        <p14:creationId xmlns:p14="http://schemas.microsoft.com/office/powerpoint/2010/main" val="27368927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1.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EDF1984-8318-E1DA-EED4-F963CF21B2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203271212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82D11FE2-AC56-ED69-04FD-6C5121BD601E}"/>
              </a:ext>
            </a:extLst>
          </p:cNvPr>
          <p:cNvPicPr>
            <a:picLocks noChangeAspect="1" noChangeArrowheads="1"/>
          </p:cNvPicPr>
          <p:nvPr userDrawn="1"/>
        </p:nvPicPr>
        <p:blipFill rotWithShape="1">
          <a:blip r:embed="rId14">
            <a:extLst>
              <a:ext uri="{28A0092B-C50C-407E-A947-70E740481C1C}">
                <a14:useLocalDpi xmlns:a14="http://schemas.microsoft.com/office/drawing/2010/main" val="0"/>
              </a:ext>
            </a:extLst>
          </a:blip>
          <a:srcRect b="15625"/>
          <a:stretch/>
        </p:blipFill>
        <p:spPr bwMode="auto">
          <a:xfrm>
            <a:off x="1" y="-1"/>
            <a:ext cx="9143999" cy="514350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033BCC00-2494-3A6D-6940-43655AAA039D}"/>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3776738419"/>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11">
            <a:extLst>
              <a:ext uri="{FF2B5EF4-FFF2-40B4-BE49-F238E27FC236}">
                <a16:creationId xmlns:a16="http://schemas.microsoft.com/office/drawing/2014/main" id="{497943C9-641F-C46C-C13C-5E42615F6A87}"/>
              </a:ext>
            </a:extLst>
          </p:cNvPr>
          <p:cNvSpPr txBox="1">
            <a:spLocks/>
          </p:cNvSpPr>
          <p:nvPr/>
        </p:nvSpPr>
        <p:spPr>
          <a:xfrm>
            <a:off x="3429000" y="1657350"/>
            <a:ext cx="5406342" cy="8268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accent4"/>
                </a:solidFill>
                <a:cs typeface="Arial" pitchFamily="34" charset="0"/>
              </a:rPr>
              <a:t>INFORMATIKA</a:t>
            </a:r>
          </a:p>
        </p:txBody>
      </p:sp>
      <p:cxnSp>
        <p:nvCxnSpPr>
          <p:cNvPr id="12" name="直線コネクタ 9">
            <a:extLst>
              <a:ext uri="{FF2B5EF4-FFF2-40B4-BE49-F238E27FC236}">
                <a16:creationId xmlns:a16="http://schemas.microsoft.com/office/drawing/2014/main" id="{D6D2A83A-16BC-E658-6120-0D10F55F74D5}"/>
              </a:ext>
            </a:extLst>
          </p:cNvPr>
          <p:cNvCxnSpPr/>
          <p:nvPr/>
        </p:nvCxnSpPr>
        <p:spPr>
          <a:xfrm>
            <a:off x="3844201" y="2343150"/>
            <a:ext cx="4670534" cy="0"/>
          </a:xfrm>
          <a:prstGeom prst="line">
            <a:avLst/>
          </a:prstGeom>
          <a:noFill/>
          <a:ln w="12700" cap="flat" cmpd="sng" algn="ctr">
            <a:solidFill>
              <a:schemeClr val="accent6"/>
            </a:solidFill>
            <a:prstDash val="solid"/>
          </a:ln>
          <a:effectLst/>
        </p:spPr>
      </p:cxnSp>
      <p:sp>
        <p:nvSpPr>
          <p:cNvPr id="13" name="タイトル 1">
            <a:extLst>
              <a:ext uri="{FF2B5EF4-FFF2-40B4-BE49-F238E27FC236}">
                <a16:creationId xmlns:a16="http://schemas.microsoft.com/office/drawing/2014/main" id="{51491249-B0AA-46E2-F429-D2DC87617C90}"/>
              </a:ext>
            </a:extLst>
          </p:cNvPr>
          <p:cNvSpPr txBox="1">
            <a:spLocks/>
          </p:cNvSpPr>
          <p:nvPr/>
        </p:nvSpPr>
        <p:spPr>
          <a:xfrm>
            <a:off x="350520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600" spc="0" dirty="0">
                <a:solidFill>
                  <a:schemeClr val="tx1">
                    <a:lumMod val="65000"/>
                    <a:lumOff val="35000"/>
                  </a:schemeClr>
                </a:solidFill>
                <a:latin typeface="Arial" pitchFamily="34" charset="0"/>
                <a:cs typeface="Arial" pitchFamily="34" charset="0"/>
              </a:rPr>
              <a:t>MEDIA MENGAJAR</a:t>
            </a:r>
            <a:endParaRPr kumimoji="1" lang="ja-JP" altLang="en-US" sz="3600" spc="0" dirty="0">
              <a:solidFill>
                <a:schemeClr val="tx1">
                  <a:lumMod val="65000"/>
                  <a:lumOff val="35000"/>
                </a:schemeClr>
              </a:solidFill>
              <a:latin typeface="Arial" pitchFamily="34" charset="0"/>
              <a:cs typeface="Arial" pitchFamily="34" charset="0"/>
            </a:endParaRPr>
          </a:p>
        </p:txBody>
      </p:sp>
      <p:sp>
        <p:nvSpPr>
          <p:cNvPr id="14" name="Rectangle 13">
            <a:extLst>
              <a:ext uri="{FF2B5EF4-FFF2-40B4-BE49-F238E27FC236}">
                <a16:creationId xmlns:a16="http://schemas.microsoft.com/office/drawing/2014/main" id="{7B0BF0E9-75C3-C945-9051-573CFB6CB11B}"/>
              </a:ext>
            </a:extLst>
          </p:cNvPr>
          <p:cNvSpPr/>
          <p:nvPr/>
        </p:nvSpPr>
        <p:spPr>
          <a:xfrm>
            <a:off x="4982355" y="2408679"/>
            <a:ext cx="2344488" cy="315471"/>
          </a:xfrm>
          <a:prstGeom prst="rect">
            <a:avLst/>
          </a:prstGeom>
        </p:spPr>
        <p:txBody>
          <a:bodyPr wrap="none" lIns="68580" tIns="34290" rIns="68580" bIns="34290">
            <a:spAutoFit/>
          </a:bodyPr>
          <a:lstStyle/>
          <a:p>
            <a:pPr algn="ctr"/>
            <a:r>
              <a:rPr lang="en-US" sz="1600" b="1" dirty="0">
                <a:solidFill>
                  <a:schemeClr val="bg1">
                    <a:lumMod val="50000"/>
                  </a:schemeClr>
                </a:solidFill>
              </a:rPr>
              <a:t>UNTUK SMP</a:t>
            </a:r>
            <a:r>
              <a:rPr lang="en-US" sz="1600" b="1">
                <a:solidFill>
                  <a:schemeClr val="bg1">
                    <a:lumMod val="50000"/>
                  </a:schemeClr>
                </a:solidFill>
              </a:rPr>
              <a:t>/MA KELAS X</a:t>
            </a:r>
            <a:endParaRPr lang="id-ID" sz="1600" b="1" dirty="0">
              <a:solidFill>
                <a:schemeClr val="bg1">
                  <a:lumMod val="50000"/>
                </a:schemeClr>
              </a:solidFill>
            </a:endParaRPr>
          </a:p>
        </p:txBody>
      </p:sp>
      <p:sp>
        <p:nvSpPr>
          <p:cNvPr id="15" name="Cube 14">
            <a:extLst>
              <a:ext uri="{FF2B5EF4-FFF2-40B4-BE49-F238E27FC236}">
                <a16:creationId xmlns:a16="http://schemas.microsoft.com/office/drawing/2014/main" id="{A8E7B113-00B1-D32C-4380-9D4D69D75EDD}"/>
              </a:ext>
            </a:extLst>
          </p:cNvPr>
          <p:cNvSpPr/>
          <p:nvPr/>
        </p:nvSpPr>
        <p:spPr>
          <a:xfrm>
            <a:off x="698555" y="538425"/>
            <a:ext cx="2501845" cy="3549767"/>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graphicFrame>
        <p:nvGraphicFramePr>
          <p:cNvPr id="16" name="Object 15">
            <a:extLst>
              <a:ext uri="{FF2B5EF4-FFF2-40B4-BE49-F238E27FC236}">
                <a16:creationId xmlns:a16="http://schemas.microsoft.com/office/drawing/2014/main" id="{6BC8A6D7-FB54-8B9A-5474-4F58A24AE712}"/>
              </a:ext>
            </a:extLst>
          </p:cNvPr>
          <p:cNvGraphicFramePr>
            <a:graphicFrameLocks noChangeAspect="1"/>
          </p:cNvGraphicFramePr>
          <p:nvPr>
            <p:extLst>
              <p:ext uri="{D42A27DB-BD31-4B8C-83A1-F6EECF244321}">
                <p14:modId xmlns:p14="http://schemas.microsoft.com/office/powerpoint/2010/main" val="84713602"/>
              </p:ext>
            </p:extLst>
          </p:nvPr>
        </p:nvGraphicFramePr>
        <p:xfrm>
          <a:off x="702101" y="627321"/>
          <a:ext cx="2421258" cy="3460871"/>
        </p:xfrm>
        <a:graphic>
          <a:graphicData uri="http://schemas.openxmlformats.org/presentationml/2006/ole">
            <mc:AlternateContent xmlns:mc="http://schemas.openxmlformats.org/markup-compatibility/2006">
              <mc:Choice xmlns:v="urn:schemas-microsoft-com:vml" Requires="v">
                <p:oleObj name="Acrobat Document" r:id="rId3" imgW="4724046" imgH="6753176" progId="Acrobat.Document.DC">
                  <p:embed/>
                </p:oleObj>
              </mc:Choice>
              <mc:Fallback>
                <p:oleObj name="Acrobat Document" r:id="rId3" imgW="4724046" imgH="6753176" progId="Acrobat.Document.DC">
                  <p:embed/>
                  <p:pic>
                    <p:nvPicPr>
                      <p:cNvPr id="16" name="Object 15">
                        <a:extLst>
                          <a:ext uri="{FF2B5EF4-FFF2-40B4-BE49-F238E27FC236}">
                            <a16:creationId xmlns:a16="http://schemas.microsoft.com/office/drawing/2014/main" id="{6BC8A6D7-FB54-8B9A-5474-4F58A24AE712}"/>
                          </a:ext>
                        </a:extLst>
                      </p:cNvPr>
                      <p:cNvPicPr/>
                      <p:nvPr/>
                    </p:nvPicPr>
                    <p:blipFill>
                      <a:blip r:embed="rId4"/>
                      <a:stretch>
                        <a:fillRect/>
                      </a:stretch>
                    </p:blipFill>
                    <p:spPr>
                      <a:xfrm>
                        <a:off x="702101" y="627321"/>
                        <a:ext cx="2421258" cy="3460871"/>
                      </a:xfrm>
                      <a:prstGeom prst="rect">
                        <a:avLst/>
                      </a:prstGeom>
                    </p:spPr>
                  </p:pic>
                </p:oleObj>
              </mc:Fallback>
            </mc:AlternateContent>
          </a:graphicData>
        </a:graphic>
      </p:graphicFrame>
      <p:sp>
        <p:nvSpPr>
          <p:cNvPr id="2" name="テキスト プレースホルダー 11">
            <a:extLst>
              <a:ext uri="{FF2B5EF4-FFF2-40B4-BE49-F238E27FC236}">
                <a16:creationId xmlns:a16="http://schemas.microsoft.com/office/drawing/2014/main" id="{47FCFD08-14FF-D1F1-076C-76D65220948B}"/>
              </a:ext>
            </a:extLst>
          </p:cNvPr>
          <p:cNvSpPr txBox="1">
            <a:spLocks/>
          </p:cNvSpPr>
          <p:nvPr/>
        </p:nvSpPr>
        <p:spPr>
          <a:xfrm>
            <a:off x="3429000" y="1657350"/>
            <a:ext cx="5406342" cy="8268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a:solidFill>
                  <a:schemeClr val="accent4"/>
                </a:solidFill>
                <a:cs typeface="Arial" pitchFamily="34" charset="0"/>
              </a:rPr>
              <a:t>INFORMATIKA</a:t>
            </a:r>
          </a:p>
        </p:txBody>
      </p:sp>
      <p:cxnSp>
        <p:nvCxnSpPr>
          <p:cNvPr id="3" name="直線コネクタ 9">
            <a:extLst>
              <a:ext uri="{FF2B5EF4-FFF2-40B4-BE49-F238E27FC236}">
                <a16:creationId xmlns:a16="http://schemas.microsoft.com/office/drawing/2014/main" id="{31F4025E-FEEB-7321-A689-78FA40E3631B}"/>
              </a:ext>
            </a:extLst>
          </p:cNvPr>
          <p:cNvCxnSpPr/>
          <p:nvPr/>
        </p:nvCxnSpPr>
        <p:spPr>
          <a:xfrm>
            <a:off x="3844201" y="2343150"/>
            <a:ext cx="4670534" cy="0"/>
          </a:xfrm>
          <a:prstGeom prst="line">
            <a:avLst/>
          </a:prstGeom>
          <a:noFill/>
          <a:ln w="12700" cap="flat" cmpd="sng" algn="ctr">
            <a:solidFill>
              <a:schemeClr val="accent6"/>
            </a:solidFill>
            <a:prstDash val="solid"/>
          </a:ln>
          <a:effectLst/>
        </p:spPr>
      </p:cxnSp>
      <p:sp>
        <p:nvSpPr>
          <p:cNvPr id="4" name="タイトル 1">
            <a:extLst>
              <a:ext uri="{FF2B5EF4-FFF2-40B4-BE49-F238E27FC236}">
                <a16:creationId xmlns:a16="http://schemas.microsoft.com/office/drawing/2014/main" id="{F4421B06-6B2C-3547-A17B-EE80B08B2175}"/>
              </a:ext>
            </a:extLst>
          </p:cNvPr>
          <p:cNvSpPr txBox="1">
            <a:spLocks/>
          </p:cNvSpPr>
          <p:nvPr/>
        </p:nvSpPr>
        <p:spPr>
          <a:xfrm>
            <a:off x="350520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600" spc="0">
                <a:solidFill>
                  <a:schemeClr val="tx1">
                    <a:lumMod val="65000"/>
                    <a:lumOff val="35000"/>
                  </a:schemeClr>
                </a:solidFill>
                <a:latin typeface="Arial" pitchFamily="34" charset="0"/>
                <a:cs typeface="Arial" pitchFamily="34" charset="0"/>
              </a:rPr>
              <a:t>MEDIA MENGAJAR</a:t>
            </a:r>
            <a:endParaRPr kumimoji="1" lang="ja-JP" altLang="en-US" sz="3600" spc="0">
              <a:solidFill>
                <a:schemeClr val="tx1">
                  <a:lumMod val="65000"/>
                  <a:lumOff val="35000"/>
                </a:schemeClr>
              </a:solidFill>
              <a:latin typeface="Arial" pitchFamily="34" charset="0"/>
              <a:cs typeface="Arial" pitchFamily="34" charset="0"/>
            </a:endParaRPr>
          </a:p>
        </p:txBody>
      </p:sp>
      <p:sp>
        <p:nvSpPr>
          <p:cNvPr id="6" name="Cube 5">
            <a:extLst>
              <a:ext uri="{FF2B5EF4-FFF2-40B4-BE49-F238E27FC236}">
                <a16:creationId xmlns:a16="http://schemas.microsoft.com/office/drawing/2014/main" id="{A0B5281B-7CE0-3607-78E5-A4C0C073733B}"/>
              </a:ext>
            </a:extLst>
          </p:cNvPr>
          <p:cNvSpPr/>
          <p:nvPr/>
        </p:nvSpPr>
        <p:spPr>
          <a:xfrm>
            <a:off x="698555" y="538425"/>
            <a:ext cx="2516010" cy="3547573"/>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graphicFrame>
        <p:nvGraphicFramePr>
          <p:cNvPr id="7" name="Object 6">
            <a:extLst>
              <a:ext uri="{FF2B5EF4-FFF2-40B4-BE49-F238E27FC236}">
                <a16:creationId xmlns:a16="http://schemas.microsoft.com/office/drawing/2014/main" id="{784C3242-597E-C401-454E-0376C3AA3279}"/>
              </a:ext>
            </a:extLst>
          </p:cNvPr>
          <p:cNvGraphicFramePr>
            <a:graphicFrameLocks noChangeAspect="1"/>
          </p:cNvGraphicFramePr>
          <p:nvPr>
            <p:extLst>
              <p:ext uri="{D42A27DB-BD31-4B8C-83A1-F6EECF244321}">
                <p14:modId xmlns:p14="http://schemas.microsoft.com/office/powerpoint/2010/main" val="1471839129"/>
              </p:ext>
            </p:extLst>
          </p:nvPr>
        </p:nvGraphicFramePr>
        <p:xfrm>
          <a:off x="705379" y="651206"/>
          <a:ext cx="2403013" cy="3434792"/>
        </p:xfrm>
        <a:graphic>
          <a:graphicData uri="http://schemas.openxmlformats.org/presentationml/2006/ole">
            <mc:AlternateContent xmlns:mc="http://schemas.openxmlformats.org/markup-compatibility/2006">
              <mc:Choice xmlns:v="urn:schemas-microsoft-com:vml" Requires="v">
                <p:oleObj name="Acrobat Document" r:id="rId5" imgW="4724046" imgH="6753176" progId="Acrobat.Document.DC">
                  <p:embed/>
                </p:oleObj>
              </mc:Choice>
              <mc:Fallback>
                <p:oleObj name="Acrobat Document" r:id="rId5" imgW="4724046" imgH="6753176" progId="Acrobat.Document.DC">
                  <p:embed/>
                  <p:pic>
                    <p:nvPicPr>
                      <p:cNvPr id="7" name="Object 6">
                        <a:extLst>
                          <a:ext uri="{FF2B5EF4-FFF2-40B4-BE49-F238E27FC236}">
                            <a16:creationId xmlns:a16="http://schemas.microsoft.com/office/drawing/2014/main" id="{784C3242-597E-C401-454E-0376C3AA3279}"/>
                          </a:ext>
                        </a:extLst>
                      </p:cNvPr>
                      <p:cNvPicPr/>
                      <p:nvPr/>
                    </p:nvPicPr>
                    <p:blipFill>
                      <a:blip r:embed="rId6"/>
                      <a:stretch>
                        <a:fillRect/>
                      </a:stretch>
                    </p:blipFill>
                    <p:spPr>
                      <a:xfrm>
                        <a:off x="705379" y="651206"/>
                        <a:ext cx="2403013" cy="3434792"/>
                      </a:xfrm>
                      <a:prstGeom prst="rect">
                        <a:avLst/>
                      </a:prstGeom>
                    </p:spPr>
                  </p:pic>
                </p:oleObj>
              </mc:Fallback>
            </mc:AlternateContent>
          </a:graphicData>
        </a:graphic>
      </p:graphicFrame>
    </p:spTree>
    <p:extLst>
      <p:ext uri="{BB962C8B-B14F-4D97-AF65-F5344CB8AC3E}">
        <p14:creationId xmlns:p14="http://schemas.microsoft.com/office/powerpoint/2010/main" val="85717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outVertical)">
                                      <p:cBhvr>
                                        <p:cTn id="16" dur="1000"/>
                                        <p:tgtEl>
                                          <p:spTgt spid="12"/>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Effect transition="in" filter="fade">
                                      <p:cBhvr>
                                        <p:cTn id="21" dur="1000"/>
                                        <p:tgtEl>
                                          <p:spTgt spid="14"/>
                                        </p:tgtEl>
                                      </p:cBhvr>
                                    </p:animEffect>
                                  </p:childTnLst>
                                </p:cTn>
                              </p:par>
                              <p:par>
                                <p:cTn id="22" presetID="2" presetClass="entr" presetSubtype="1" decel="100000" fill="hold" grpId="0" nodeType="withEffect">
                                  <p:stCondLst>
                                    <p:cond delay="500"/>
                                  </p:stCondLst>
                                  <p:iterate type="wd">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1000" fill="hold"/>
                                        <p:tgtEl>
                                          <p:spTgt spid="4"/>
                                        </p:tgtEl>
                                        <p:attrNameLst>
                                          <p:attrName>ppt_x</p:attrName>
                                        </p:attrNameLst>
                                      </p:cBhvr>
                                      <p:tavLst>
                                        <p:tav tm="0">
                                          <p:val>
                                            <p:strVal val="#ppt_x"/>
                                          </p:val>
                                        </p:tav>
                                        <p:tav tm="100000">
                                          <p:val>
                                            <p:strVal val="#ppt_x"/>
                                          </p:val>
                                        </p:tav>
                                      </p:tavLst>
                                    </p:anim>
                                    <p:anim calcmode="lin" valueType="num">
                                      <p:cBhvr additive="base">
                                        <p:cTn id="25" dur="10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2" decel="100000" fill="hold" grpId="0" nodeType="withEffect">
                                  <p:stCondLst>
                                    <p:cond delay="250"/>
                                  </p:stCondLst>
                                  <p:iterate type="wd">
                                    <p:tmPct val="10000"/>
                                  </p:iterate>
                                  <p:childTnLst>
                                    <p:set>
                                      <p:cBhvr>
                                        <p:cTn id="27" dur="1" fill="hold">
                                          <p:stCondLst>
                                            <p:cond delay="0"/>
                                          </p:stCondLst>
                                        </p:cTn>
                                        <p:tgtEl>
                                          <p:spTgt spid="2">
                                            <p:txEl>
                                              <p:pRg st="0" end="0"/>
                                            </p:txEl>
                                          </p:spTgt>
                                        </p:tgtEl>
                                        <p:attrNameLst>
                                          <p:attrName>style.visibility</p:attrName>
                                        </p:attrNameLst>
                                      </p:cBhvr>
                                      <p:to>
                                        <p:strVal val="visible"/>
                                      </p:to>
                                    </p:set>
                                    <p:anim calcmode="lin" valueType="num">
                                      <p:cBhvr additive="base">
                                        <p:cTn id="28"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3200"/>
                            </p:stCondLst>
                            <p:childTnLst>
                              <p:par>
                                <p:cTn id="31" presetID="16" presetClass="entr" presetSubtype="37"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outVertical)">
                                      <p:cBhvr>
                                        <p:cTn id="3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3" grpId="0"/>
      <p:bldP spid="14" grpId="0"/>
      <p:bldP spid="2"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91B85C-215D-681C-2991-4D575CDC18AB}"/>
              </a:ext>
            </a:extLst>
          </p:cNvPr>
          <p:cNvSpPr/>
          <p:nvPr/>
        </p:nvSpPr>
        <p:spPr>
          <a:xfrm>
            <a:off x="342900" y="209550"/>
            <a:ext cx="8458200" cy="3970318"/>
          </a:xfrm>
          <a:prstGeom prst="rect">
            <a:avLst/>
          </a:prstGeom>
        </p:spPr>
        <p:txBody>
          <a:bodyPr wrap="square">
            <a:spAutoFit/>
          </a:bodyPr>
          <a:lstStyle/>
          <a:p>
            <a:pPr marL="342900" indent="-342900">
              <a:buFont typeface="+mj-lt"/>
              <a:buAutoNum type="arabicParenR" startAt="6"/>
            </a:pPr>
            <a:r>
              <a:rPr lang="id-ID">
                <a:latin typeface="Calibri" panose="020F0502020204030204" pitchFamily="34" charset="0"/>
              </a:rPr>
              <a:t>Organisasi tidak mengumpulkan data pelanggan jika pengumpulan data tersebut tidak perlu atau berlebihan.</a:t>
            </a:r>
          </a:p>
          <a:p>
            <a:pPr marL="342900" indent="-342900">
              <a:buFont typeface="+mj-lt"/>
              <a:buAutoNum type="arabicParenR" startAt="6"/>
            </a:pPr>
            <a:r>
              <a:rPr lang="id-ID">
                <a:latin typeface="Calibri" panose="020F0502020204030204" pitchFamily="34" charset="0"/>
              </a:rPr>
              <a:t>Menggunakan atau membagikan data pelanggan dengan cara yang wajar dan hanya untuk tujuan yang terkait dengan kegiatan perusahaan.</a:t>
            </a:r>
          </a:p>
          <a:p>
            <a:pPr marL="342900" indent="-342900">
              <a:buFont typeface="+mj-lt"/>
              <a:buAutoNum type="arabicParenR" startAt="6"/>
            </a:pPr>
            <a:r>
              <a:rPr lang="id-ID">
                <a:latin typeface="Calibri" panose="020F0502020204030204" pitchFamily="34" charset="0"/>
              </a:rPr>
              <a:t>Tidak menggunakan jasa pihak ketiga untuk mengelola data pelanggan, kecuali pihak ketiga tersebut sudah terbukti memenuhi standar pengelolaan privasi data yang berlaku secara internasional.</a:t>
            </a:r>
          </a:p>
          <a:p>
            <a:pPr marL="342900" indent="-342900">
              <a:buFont typeface="+mj-lt"/>
              <a:buAutoNum type="arabicParenR" startAt="6"/>
            </a:pPr>
            <a:r>
              <a:rPr lang="id-ID">
                <a:latin typeface="Calibri" panose="020F0502020204030204" pitchFamily="34" charset="0"/>
              </a:rPr>
              <a:t>Jika terjadi pelanggaran privasi data terhadap data sensitif, maka organisasi harus mengumumkannya.</a:t>
            </a:r>
          </a:p>
          <a:p>
            <a:pPr marL="342900" indent="-342900">
              <a:buFont typeface="+mj-lt"/>
              <a:buAutoNum type="arabicParenR" startAt="6"/>
            </a:pPr>
            <a:r>
              <a:rPr lang="id-ID">
                <a:latin typeface="Calibri" panose="020F0502020204030204" pitchFamily="34" charset="0"/>
              </a:rPr>
              <a:t>Organisasi tidak menyimpan data pribadi pelanggan lebih lama dari yang diperlukan.</a:t>
            </a:r>
            <a:endParaRPr lang="en-US">
              <a:latin typeface="Calibri" panose="020F0502020204030204" pitchFamily="34" charset="0"/>
            </a:endParaRPr>
          </a:p>
          <a:p>
            <a:pPr marL="342900" indent="-342900">
              <a:buFont typeface="+mj-lt"/>
              <a:buAutoNum type="arabicParenR" startAt="6"/>
            </a:pPr>
            <a:r>
              <a:rPr lang="id-ID">
                <a:latin typeface="Calibri" panose="020F0502020204030204" pitchFamily="34" charset="0"/>
              </a:rPr>
              <a:t>Organisasi tidak boleh mentransfer data pribadi ke negara-negara dengan standar perlindungan data yang rendah atau diketahui tidak mempunyai standar, kecuali pelanggan diberitahu tentang standar-standar yang rendah tersebut dan pelanggan setuju terhadap transfer data yang ingin dilakukan.</a:t>
            </a:r>
          </a:p>
        </p:txBody>
      </p:sp>
    </p:spTree>
    <p:extLst>
      <p:ext uri="{BB962C8B-B14F-4D97-AF65-F5344CB8AC3E}">
        <p14:creationId xmlns:p14="http://schemas.microsoft.com/office/powerpoint/2010/main" val="3028258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91B85C-215D-681C-2991-4D575CDC18AB}"/>
              </a:ext>
            </a:extLst>
          </p:cNvPr>
          <p:cNvSpPr/>
          <p:nvPr/>
        </p:nvSpPr>
        <p:spPr>
          <a:xfrm>
            <a:off x="342900" y="209550"/>
            <a:ext cx="8458200" cy="4247317"/>
          </a:xfrm>
          <a:prstGeom prst="rect">
            <a:avLst/>
          </a:prstGeom>
        </p:spPr>
        <p:txBody>
          <a:bodyPr wrap="square">
            <a:spAutoFit/>
          </a:bodyPr>
          <a:lstStyle/>
          <a:p>
            <a:pPr marL="342900" indent="-342900">
              <a:buFont typeface="+mj-lt"/>
              <a:buAutoNum type="arabicParenR" startAt="12"/>
            </a:pPr>
            <a:r>
              <a:rPr lang="en-US">
                <a:latin typeface="Calibri" panose="020F0502020204030204" pitchFamily="34" charset="0"/>
              </a:rPr>
              <a:t>P</a:t>
            </a:r>
            <a:r>
              <a:rPr lang="id-ID">
                <a:latin typeface="Calibri" panose="020F0502020204030204" pitchFamily="34" charset="0"/>
              </a:rPr>
              <a:t>ada kasus ada kontrak di antara organisasi, atau pelanggan membeli jasa dan produk dari sebuah organisasi, maka:</a:t>
            </a:r>
          </a:p>
          <a:p>
            <a:pPr marL="808038" lvl="1" indent="-450850">
              <a:buFont typeface="+mj-lt"/>
              <a:buAutoNum type="alphaLcPeriod"/>
            </a:pPr>
            <a:r>
              <a:rPr lang="id-ID">
                <a:latin typeface="Calibri" panose="020F0502020204030204" pitchFamily="34" charset="0"/>
              </a:rPr>
              <a:t>Memberitahu pelanggan secara personal dan sesegera mungkin jika terjadi pelanggaran privasi data.</a:t>
            </a:r>
          </a:p>
          <a:p>
            <a:pPr marL="808038" lvl="1" indent="-450850">
              <a:buFont typeface="+mj-lt"/>
              <a:buAutoNum type="alphaLcPeriod"/>
            </a:pPr>
            <a:r>
              <a:rPr lang="id-ID">
                <a:latin typeface="Calibri" panose="020F0502020204030204" pitchFamily="34" charset="0"/>
              </a:rPr>
              <a:t>Memberitahu pelanggan berdasarkan permintaan tentang data spesifik mana yang disimpan dan menghapus data atas permintaan, kecuali jika undang-undang atau peraturan yang berlaku mengharuskan perusahaan untuk terus menyimpan data tersebut.</a:t>
            </a:r>
          </a:p>
          <a:p>
            <a:pPr marL="808038" lvl="1" indent="-450850">
              <a:buFont typeface="+mj-lt"/>
              <a:buAutoNum type="alphaLcPeriod"/>
            </a:pPr>
            <a:r>
              <a:rPr lang="id-ID">
                <a:latin typeface="Calibri" panose="020F0502020204030204" pitchFamily="34" charset="0"/>
              </a:rPr>
              <a:t>Tidak menggunakan atau membagikan konten yang terkait dengan data pribadi pelanggan.</a:t>
            </a:r>
          </a:p>
          <a:p>
            <a:pPr marL="808038" lvl="1" indent="-450850">
              <a:buFont typeface="+mj-lt"/>
              <a:buAutoNum type="alphaLcPeriod"/>
            </a:pPr>
            <a:r>
              <a:rPr lang="id-ID">
                <a:latin typeface="Calibri" panose="020F0502020204030204" pitchFamily="34" charset="0"/>
              </a:rPr>
              <a:t>Tidak menggunakan atau membagikan data pribadi apapun tanpa persetujuan secara eksplisit, terpisah, dan pribadi dari pelanggan.</a:t>
            </a:r>
          </a:p>
          <a:p>
            <a:pPr marL="808038" lvl="1" indent="-450850">
              <a:buFont typeface="+mj-lt"/>
              <a:buAutoNum type="alphaLcPeriod"/>
            </a:pPr>
            <a:r>
              <a:rPr lang="id-ID">
                <a:latin typeface="Calibri" panose="020F0502020204030204" pitchFamily="34" charset="0"/>
              </a:rPr>
              <a:t>Tidak menyimpan, menggunakan atau membagikan data pelanggan apa pun, kecuali undang-undang mengharuskan organisasi tetap menyimpan data tersebut.</a:t>
            </a:r>
          </a:p>
        </p:txBody>
      </p:sp>
    </p:spTree>
    <p:extLst>
      <p:ext uri="{BB962C8B-B14F-4D97-AF65-F5344CB8AC3E}">
        <p14:creationId xmlns:p14="http://schemas.microsoft.com/office/powerpoint/2010/main" val="421989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91B85C-215D-681C-2991-4D575CDC18AB}"/>
              </a:ext>
            </a:extLst>
          </p:cNvPr>
          <p:cNvSpPr/>
          <p:nvPr/>
        </p:nvSpPr>
        <p:spPr>
          <a:xfrm>
            <a:off x="342900" y="209550"/>
            <a:ext cx="8458200" cy="2585323"/>
          </a:xfrm>
          <a:prstGeom prst="rect">
            <a:avLst/>
          </a:prstGeom>
        </p:spPr>
        <p:txBody>
          <a:bodyPr wrap="square">
            <a:spAutoFit/>
          </a:bodyPr>
          <a:lstStyle/>
          <a:p>
            <a:pPr marL="342900" indent="-342900">
              <a:buFont typeface="+mj-lt"/>
              <a:buAutoNum type="arabicParenR" startAt="13"/>
            </a:pPr>
            <a:r>
              <a:rPr lang="en-US">
                <a:latin typeface="Calibri" panose="020F0502020204030204" pitchFamily="34" charset="0"/>
              </a:rPr>
              <a:t>Jika pelanggan membeli jasa atau produk dari organisasi yang tidak disertai dengan kontrak, maka aturan-aturan berikut harus berlaku:</a:t>
            </a:r>
          </a:p>
          <a:p>
            <a:pPr marL="808038" lvl="1" indent="-450850">
              <a:buFont typeface="+mj-lt"/>
              <a:buAutoNum type="alphaLcPeriod"/>
            </a:pPr>
            <a:r>
              <a:rPr lang="en-US">
                <a:latin typeface="Calibri" panose="020F0502020204030204" pitchFamily="34" charset="0"/>
              </a:rPr>
              <a:t>Memberitahu pelanggan secepat mungkin jika terjadi pelanggaran privasi data.</a:t>
            </a:r>
          </a:p>
          <a:p>
            <a:pPr marL="808038" lvl="1" indent="-450850">
              <a:buFont typeface="+mj-lt"/>
              <a:buAutoNum type="alphaLcPeriod"/>
            </a:pPr>
            <a:r>
              <a:rPr lang="en-US">
                <a:latin typeface="Calibri" panose="020F0502020204030204" pitchFamily="34" charset="0"/>
              </a:rPr>
              <a:t>Memberitahu pelanggan berdasarkan permintaan tentang data spesifik mana yang disimpan dan menghapus data atas permintaan, kecuali jika undang-undang atau peraturan yang berlaku mengharuskan perusahaan untuk terus menyimpan data tersebut.</a:t>
            </a:r>
          </a:p>
          <a:p>
            <a:pPr marL="808038" lvl="1" indent="-450850">
              <a:buFont typeface="+mj-lt"/>
              <a:buAutoNum type="alphaLcPeriod"/>
            </a:pPr>
            <a:r>
              <a:rPr lang="en-US">
                <a:latin typeface="Calibri" panose="020F0502020204030204" pitchFamily="34" charset="0"/>
              </a:rPr>
              <a:t>Tidak menggunakan atau membagikan data pribadi apapun tanpa persetujuan secara eksplisit, terpisah, dan pribadi dari pelanggan.</a:t>
            </a:r>
            <a:endParaRPr lang="id-ID">
              <a:latin typeface="Calibri" panose="020F0502020204030204" pitchFamily="34" charset="0"/>
            </a:endParaRPr>
          </a:p>
        </p:txBody>
      </p:sp>
      <p:sp>
        <p:nvSpPr>
          <p:cNvPr id="4" name="TextBox 3">
            <a:extLst>
              <a:ext uri="{FF2B5EF4-FFF2-40B4-BE49-F238E27FC236}">
                <a16:creationId xmlns:a16="http://schemas.microsoft.com/office/drawing/2014/main" id="{4640553F-D4FA-4524-76C5-A77DF87C298C}"/>
              </a:ext>
            </a:extLst>
          </p:cNvPr>
          <p:cNvSpPr txBox="1"/>
          <p:nvPr/>
        </p:nvSpPr>
        <p:spPr>
          <a:xfrm>
            <a:off x="342900" y="2756773"/>
            <a:ext cx="8458200" cy="1477328"/>
          </a:xfrm>
          <a:prstGeom prst="rect">
            <a:avLst/>
          </a:prstGeom>
          <a:noFill/>
        </p:spPr>
        <p:txBody>
          <a:bodyPr wrap="square">
            <a:spAutoFit/>
          </a:bodyPr>
          <a:lstStyle/>
          <a:p>
            <a:pPr indent="271463"/>
            <a:r>
              <a:rPr lang="id-ID"/>
              <a:t>Selain standar perlindungan privasi data tersebut, ada banyak aturan perlindungan data lain yang digunakan di berbagai negara, seperti Canadian Personal Information Protection and Electronic Documents Act, Australia’s Privacy Act, The Hong Kong Personal Data Privacy Ordinance, dan sebagainya. Hal ini menunjukkan bahwa isu terkait privasi data merupakan isu yang menjadi perhatian hampir di semua negara.</a:t>
            </a:r>
          </a:p>
        </p:txBody>
      </p:sp>
    </p:spTree>
    <p:extLst>
      <p:ext uri="{BB962C8B-B14F-4D97-AF65-F5344CB8AC3E}">
        <p14:creationId xmlns:p14="http://schemas.microsoft.com/office/powerpoint/2010/main" val="183227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15FFFE-FB17-42DE-BB0E-F1B7533FA732}"/>
              </a:ext>
            </a:extLst>
          </p:cNvPr>
          <p:cNvSpPr txBox="1"/>
          <p:nvPr/>
        </p:nvSpPr>
        <p:spPr>
          <a:xfrm>
            <a:off x="6096000" y="4881890"/>
            <a:ext cx="1752600" cy="261610"/>
          </a:xfrm>
          <a:prstGeom prst="rect">
            <a:avLst/>
          </a:prstGeom>
          <a:noFill/>
        </p:spPr>
        <p:txBody>
          <a:bodyPr wrap="square" rtlCol="0">
            <a:spAutoFit/>
          </a:bodyPr>
          <a:lstStyle/>
          <a:p>
            <a:r>
              <a:rPr lang="en-ID" sz="1100" dirty="0" err="1"/>
              <a:t>Sumber</a:t>
            </a:r>
            <a:r>
              <a:rPr lang="en-ID" sz="1100" dirty="0"/>
              <a:t>: </a:t>
            </a:r>
            <a:r>
              <a:rPr lang="en-ID" sz="1100" i="1" dirty="0"/>
              <a:t>pixabay.com</a:t>
            </a:r>
          </a:p>
        </p:txBody>
      </p:sp>
      <p:grpSp>
        <p:nvGrpSpPr>
          <p:cNvPr id="8" name="Group 7"/>
          <p:cNvGrpSpPr/>
          <p:nvPr/>
        </p:nvGrpSpPr>
        <p:grpSpPr>
          <a:xfrm>
            <a:off x="1195465" y="601535"/>
            <a:ext cx="3909935" cy="827215"/>
            <a:chOff x="837576" y="774633"/>
            <a:chExt cx="5049487" cy="915976"/>
          </a:xfrm>
        </p:grpSpPr>
        <p:sp>
          <p:nvSpPr>
            <p:cNvPr id="14" name="Parallelogram 13"/>
            <p:cNvSpPr/>
            <p:nvPr/>
          </p:nvSpPr>
          <p:spPr>
            <a:xfrm>
              <a:off x="837576" y="795727"/>
              <a:ext cx="5049487" cy="894882"/>
            </a:xfrm>
            <a:prstGeom prst="parallelogram">
              <a:avLst>
                <a:gd name="adj" fmla="val 4531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テキスト プレースホルダー 17"/>
            <p:cNvSpPr txBox="1">
              <a:spLocks/>
            </p:cNvSpPr>
            <p:nvPr/>
          </p:nvSpPr>
          <p:spPr>
            <a:xfrm>
              <a:off x="1779090" y="774633"/>
              <a:ext cx="3364192" cy="894882"/>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nSpc>
                  <a:spcPct val="100000"/>
                </a:lnSpc>
                <a:spcBef>
                  <a:spcPts val="0"/>
                </a:spcBef>
                <a:buClr>
                  <a:srgbClr val="FFA513"/>
                </a:buClr>
                <a:buNone/>
                <a:tabLst>
                  <a:tab pos="914400" algn="l"/>
                </a:tabLst>
                <a:defRPr/>
              </a:pPr>
              <a:r>
                <a:rPr lang="nn-NO" sz="3200" b="1" dirty="0">
                  <a:solidFill>
                    <a:schemeClr val="tx1"/>
                  </a:solidFill>
                </a:rPr>
                <a:t>ANALISIS DATA</a:t>
              </a:r>
            </a:p>
          </p:txBody>
        </p:sp>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148" y="438150"/>
            <a:ext cx="1417977" cy="1195210"/>
          </a:xfrm>
          <a:prstGeom prst="rect">
            <a:avLst/>
          </a:prstGeom>
        </p:spPr>
      </p:pic>
      <p:sp>
        <p:nvSpPr>
          <p:cNvPr id="13" name="Rectangle 12"/>
          <p:cNvSpPr/>
          <p:nvPr/>
        </p:nvSpPr>
        <p:spPr>
          <a:xfrm>
            <a:off x="882713" y="539465"/>
            <a:ext cx="750847" cy="992579"/>
          </a:xfrm>
          <a:prstGeom prst="rect">
            <a:avLst/>
          </a:prstGeom>
          <a:noFill/>
        </p:spPr>
        <p:txBody>
          <a:bodyPr wrap="none" lIns="68580" tIns="34290" rIns="68580" bIns="34290">
            <a:spAutoFit/>
          </a:bodyPr>
          <a:lstStyle/>
          <a:p>
            <a:pPr algn="ctr"/>
            <a:r>
              <a:rPr lang="en-US" sz="3000" b="1" dirty="0">
                <a:ln w="0"/>
                <a:solidFill>
                  <a:schemeClr val="bg1"/>
                </a:solidFill>
                <a:effectLst>
                  <a:outerShdw blurRad="38100" dist="19050" dir="2700000" algn="tl" rotWithShape="0">
                    <a:schemeClr val="dk1">
                      <a:alpha val="40000"/>
                    </a:schemeClr>
                  </a:outerShdw>
                </a:effectLst>
              </a:rPr>
              <a:t>Bab</a:t>
            </a:r>
          </a:p>
          <a:p>
            <a:pPr algn="ctr"/>
            <a:r>
              <a:rPr lang="en-US" sz="3000" b="1" dirty="0">
                <a:ln w="0"/>
                <a:solidFill>
                  <a:schemeClr val="bg1"/>
                </a:solidFill>
                <a:effectLst>
                  <a:outerShdw blurRad="38100" dist="19050" dir="2700000" algn="tl" rotWithShape="0">
                    <a:schemeClr val="dk1">
                      <a:alpha val="40000"/>
                    </a:schemeClr>
                  </a:outerShdw>
                </a:effectLst>
              </a:rPr>
              <a:t>5</a:t>
            </a:r>
          </a:p>
        </p:txBody>
      </p:sp>
    </p:spTree>
    <p:extLst>
      <p:ext uri="{BB962C8B-B14F-4D97-AF65-F5344CB8AC3E}">
        <p14:creationId xmlns:p14="http://schemas.microsoft.com/office/powerpoint/2010/main" val="137296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5"/>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3" name="直角三角形 10"/>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4" name="テキスト プレースホルダー 6"/>
          <p:cNvSpPr txBox="1">
            <a:spLocks/>
          </p:cNvSpPr>
          <p:nvPr/>
        </p:nvSpPr>
        <p:spPr>
          <a:xfrm>
            <a:off x="851754" y="134374"/>
            <a:ext cx="830580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id-ID" sz="2800" b="1">
                <a:solidFill>
                  <a:schemeClr val="tx1"/>
                </a:solidFill>
                <a:latin typeface="Calibri" panose="020F0502020204030204" pitchFamily="34" charset="0"/>
              </a:rPr>
              <a:t>Mengumpulkan Data</a:t>
            </a:r>
            <a:endParaRPr lang="en-US" sz="2800" b="1" dirty="0">
              <a:solidFill>
                <a:schemeClr val="tx1"/>
              </a:solidFill>
              <a:latin typeface="Calibri" panose="020F0502020204030204" pitchFamily="34" charset="0"/>
            </a:endParaRPr>
          </a:p>
        </p:txBody>
      </p:sp>
      <p:sp>
        <p:nvSpPr>
          <p:cNvPr id="5" name="正方形/長方形 15"/>
          <p:cNvSpPr/>
          <p:nvPr/>
        </p:nvSpPr>
        <p:spPr>
          <a:xfrm>
            <a:off x="1005737" y="701030"/>
            <a:ext cx="7985863" cy="62155"/>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7" name="TextBox 6"/>
          <p:cNvSpPr txBox="1"/>
          <p:nvPr/>
        </p:nvSpPr>
        <p:spPr>
          <a:xfrm>
            <a:off x="408806" y="285750"/>
            <a:ext cx="402674" cy="523220"/>
          </a:xfrm>
          <a:prstGeom prst="rect">
            <a:avLst/>
          </a:prstGeom>
          <a:noFill/>
        </p:spPr>
        <p:txBody>
          <a:bodyPr wrap="none" rtlCol="0">
            <a:spAutoFit/>
          </a:bodyPr>
          <a:lstStyle/>
          <a:p>
            <a:r>
              <a:rPr lang="en-US" sz="2800" b="1" dirty="0">
                <a:solidFill>
                  <a:schemeClr val="bg1"/>
                </a:solidFill>
                <a:latin typeface="Calibri" panose="020F0502020204030204" pitchFamily="34" charset="0"/>
              </a:rPr>
              <a:t>A</a:t>
            </a:r>
          </a:p>
        </p:txBody>
      </p:sp>
      <p:grpSp>
        <p:nvGrpSpPr>
          <p:cNvPr id="23" name="Group 22">
            <a:extLst>
              <a:ext uri="{FF2B5EF4-FFF2-40B4-BE49-F238E27FC236}">
                <a16:creationId xmlns:a16="http://schemas.microsoft.com/office/drawing/2014/main" id="{54C26F8D-ECA8-45C3-8625-30635395B2D6}"/>
              </a:ext>
            </a:extLst>
          </p:cNvPr>
          <p:cNvGrpSpPr/>
          <p:nvPr/>
        </p:nvGrpSpPr>
        <p:grpSpPr>
          <a:xfrm>
            <a:off x="714288" y="912433"/>
            <a:ext cx="3460623" cy="461665"/>
            <a:chOff x="228600" y="1086758"/>
            <a:chExt cx="2844669"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2820585" cy="461665"/>
            </a:xfrm>
            <a:prstGeom prst="rect">
              <a:avLst/>
            </a:prstGeom>
          </p:spPr>
          <p:txBody>
            <a:bodyPr wrap="none">
              <a:spAutoFit/>
            </a:bodyPr>
            <a:lstStyle/>
            <a:p>
              <a:r>
                <a:rPr lang="en-US" sz="2400" b="1">
                  <a:solidFill>
                    <a:srgbClr val="FF0000"/>
                  </a:solidFill>
                  <a:latin typeface="Calibri" panose="020F0502020204030204" pitchFamily="34" charset="0"/>
                </a:rPr>
                <a:t>1. Data dan Peranan Data</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2795257"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97653" y="1486077"/>
            <a:ext cx="7631947" cy="3139321"/>
          </a:xfrm>
          <a:prstGeom prst="rect">
            <a:avLst/>
          </a:prstGeom>
        </p:spPr>
        <p:txBody>
          <a:bodyPr wrap="square">
            <a:spAutoFit/>
          </a:bodyPr>
          <a:lstStyle/>
          <a:p>
            <a:r>
              <a:rPr lang="id-ID">
                <a:latin typeface="Calibri" panose="020F0502020204030204" pitchFamily="34" charset="0"/>
              </a:rPr>
              <a:t>Saat ini, ada banyak teknologi informasi yang memproduksi data dengan cepat serta sebaliknya, penggunaannya melibatkan banyak data, di antaranya sebagai berikut.</a:t>
            </a:r>
            <a:endParaRPr lang="en-US">
              <a:latin typeface="Calibri" panose="020F0502020204030204" pitchFamily="34" charset="0"/>
            </a:endParaRPr>
          </a:p>
          <a:p>
            <a:pPr marL="271463" indent="-271463">
              <a:buFont typeface="Arial" panose="020B0604020202020204" pitchFamily="34" charset="0"/>
              <a:buChar char="•"/>
            </a:pPr>
            <a:r>
              <a:rPr lang="en-US" b="1">
                <a:latin typeface="Calibri" panose="020F0502020204030204" pitchFamily="34" charset="0"/>
              </a:rPr>
              <a:t>Internet</a:t>
            </a:r>
          </a:p>
          <a:p>
            <a:pPr marL="271463" lvl="1"/>
            <a:r>
              <a:rPr lang="en-US">
                <a:latin typeface="Calibri" panose="020F0502020204030204" pitchFamily="34" charset="0"/>
              </a:rPr>
              <a:t>Ketika seorang pengguna melakukan pencarian di mesin pencari (browser), browser akan merekam setiap pencarian yang dilakukan dan menyimpan data pencarian tersebut sebagai data yang baru. Data tersebut kemudian digunakan oleh browser untuk menilai hasil pencarian yang mereka tunjukkan. Di sisi lain, data pencarian pengguna juga digunakan untuk mempelajari perilaku pengguna. Browser akan memetakan perilaku pengguna dengan informasi yang cocok ditampilkan ke pengguna.</a:t>
            </a:r>
            <a:endParaRPr lang="en-US" dirty="0">
              <a:latin typeface="Calibri" panose="020F0502020204030204" pitchFamily="34" charset="0"/>
            </a:endParaRPr>
          </a:p>
        </p:txBody>
      </p:sp>
    </p:spTree>
    <p:extLst>
      <p:ext uri="{BB962C8B-B14F-4D97-AF65-F5344CB8AC3E}">
        <p14:creationId xmlns:p14="http://schemas.microsoft.com/office/powerpoint/2010/main" val="328062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250"/>
                                        <p:tgtEl>
                                          <p:spTgt spid="3"/>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250"/>
                            </p:stCondLst>
                            <p:childTnLst>
                              <p:par>
                                <p:cTn id="20" presetID="22" presetClass="entr" presetSubtype="8" fill="hold" grpId="0" nodeType="afterEffect">
                                  <p:stCondLst>
                                    <p:cond delay="25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tmplLst>
          <p:tmpl>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P spid="3" grpId="0" animBg="1"/>
      <p:bldP spid="4" grpId="0"/>
      <p:bldP spid="5" grpId="0" animBg="1"/>
      <p:bldP spid="7"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13C8964-8B18-860A-8DE2-6770B88276A6}"/>
              </a:ext>
            </a:extLst>
          </p:cNvPr>
          <p:cNvSpPr/>
          <p:nvPr/>
        </p:nvSpPr>
        <p:spPr>
          <a:xfrm>
            <a:off x="533400" y="209550"/>
            <a:ext cx="7631947" cy="4247317"/>
          </a:xfrm>
          <a:prstGeom prst="rect">
            <a:avLst/>
          </a:prstGeom>
        </p:spPr>
        <p:txBody>
          <a:bodyPr wrap="square">
            <a:spAutoFit/>
          </a:bodyPr>
          <a:lstStyle/>
          <a:p>
            <a:pPr marL="271463" indent="-271463">
              <a:buFont typeface="Arial" panose="020B0604020202020204" pitchFamily="34" charset="0"/>
              <a:buChar char="•"/>
            </a:pPr>
            <a:r>
              <a:rPr lang="en-US" b="1">
                <a:latin typeface="Calibri" panose="020F0502020204030204" pitchFamily="34" charset="0"/>
              </a:rPr>
              <a:t>Media Sosial</a:t>
            </a:r>
          </a:p>
          <a:p>
            <a:pPr marL="271463" lvl="1" indent="265113"/>
            <a:r>
              <a:rPr lang="en-US">
                <a:latin typeface="Calibri" panose="020F0502020204030204" pitchFamily="34" charset="0"/>
              </a:rPr>
              <a:t>Sesuai namanya, media sosial menjadi tempat bagi pengguna untuk berinteraksi satu dengan yang lain. Pengguna dapat berinteraksi melalui status, komentar, berbagai foto, dan berkirim pesan. Semua interaksi tersebut akan menjadi data baru bagi aplikasi media sosial.</a:t>
            </a:r>
          </a:p>
          <a:p>
            <a:pPr marL="271463" lvl="1" indent="265113"/>
            <a:r>
              <a:rPr lang="en-US">
                <a:latin typeface="Calibri" panose="020F0502020204030204" pitchFamily="34" charset="0"/>
              </a:rPr>
              <a:t>Bagi aplikasi media sosial, data pengguna digunakan untuk mempelajari perilaku, pola hidup, dan preferensi pengguna. Hal ini kemudian digunakan untuk menampilkan iklan-iklan yang tepat sasaran dan efektif kepada pengguna.</a:t>
            </a:r>
          </a:p>
          <a:p>
            <a:pPr marL="271463" indent="-271463">
              <a:buFont typeface="Arial" panose="020B0604020202020204" pitchFamily="34" charset="0"/>
              <a:buChar char="•"/>
            </a:pPr>
            <a:r>
              <a:rPr lang="en-US" b="1">
                <a:latin typeface="Calibri" panose="020F0502020204030204" pitchFamily="34" charset="0"/>
              </a:rPr>
              <a:t>Komunikasi</a:t>
            </a:r>
          </a:p>
          <a:p>
            <a:pPr marL="271463"/>
            <a:r>
              <a:rPr lang="en-US">
                <a:latin typeface="Calibri" panose="020F0502020204030204" pitchFamily="34" charset="0"/>
              </a:rPr>
              <a:t>Komunikasi yang dilakukan oleh pengguna teknologi setiap hari menjadi salah satu penyumbang data saat ini. Menurut data yang tersedia, setiap menit ada 16 juta pesan teks, 156 juta email, dan lebih dari 100 juta spam email yang dikirimkan. Semua aktivitas tersebut akan menciptakan data yang baru.</a:t>
            </a:r>
            <a:endParaRPr lang="en-US" dirty="0">
              <a:latin typeface="Calibri" panose="020F0502020204030204" pitchFamily="34" charset="0"/>
            </a:endParaRPr>
          </a:p>
        </p:txBody>
      </p:sp>
    </p:spTree>
    <p:extLst>
      <p:ext uri="{BB962C8B-B14F-4D97-AF65-F5344CB8AC3E}">
        <p14:creationId xmlns:p14="http://schemas.microsoft.com/office/powerpoint/2010/main" val="298125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0B2D50-85D9-EADB-5880-530ADA1A64EC}"/>
              </a:ext>
            </a:extLst>
          </p:cNvPr>
          <p:cNvSpPr/>
          <p:nvPr/>
        </p:nvSpPr>
        <p:spPr>
          <a:xfrm>
            <a:off x="533400" y="209550"/>
            <a:ext cx="7631947" cy="3693319"/>
          </a:xfrm>
          <a:prstGeom prst="rect">
            <a:avLst/>
          </a:prstGeom>
        </p:spPr>
        <p:txBody>
          <a:bodyPr wrap="square">
            <a:spAutoFit/>
          </a:bodyPr>
          <a:lstStyle/>
          <a:p>
            <a:pPr marL="271463" indent="-271463">
              <a:buFont typeface="Arial" panose="020B0604020202020204" pitchFamily="34" charset="0"/>
              <a:buChar char="•"/>
            </a:pPr>
            <a:r>
              <a:rPr lang="en-US" b="1">
                <a:latin typeface="Calibri" panose="020F0502020204030204" pitchFamily="34" charset="0"/>
              </a:rPr>
              <a:t>CCTV</a:t>
            </a:r>
          </a:p>
          <a:p>
            <a:pPr marL="271463"/>
            <a:r>
              <a:rPr lang="en-US">
                <a:latin typeface="Calibri" panose="020F0502020204030204" pitchFamily="34" charset="0"/>
              </a:rPr>
              <a:t>Penggunaan teknologi CCTV (</a:t>
            </a:r>
            <a:r>
              <a:rPr lang="en-US" i="1">
                <a:latin typeface="Calibri" panose="020F0502020204030204" pitchFamily="34" charset="0"/>
              </a:rPr>
              <a:t>Closed-Circuit Television</a:t>
            </a:r>
            <a:r>
              <a:rPr lang="en-US">
                <a:latin typeface="Calibri" panose="020F0502020204030204" pitchFamily="34" charset="0"/>
              </a:rPr>
              <a:t>) semakin luas terutama untuk tujuan keamanan, baik di lingkungan pribadi maupun ruang publik. Beberapa kota besar di dunia, bahkan telah dilengkapi dengan jaringan CCTV yang digunakan untuk memantau situasi keamanan dan penerapan aturan lalu lintas. Jika terjadi pelanggaran lalu lintas, data CCTV digunakan untuk menjadi alat penegakan hukum.</a:t>
            </a:r>
          </a:p>
          <a:p>
            <a:pPr marL="271463" indent="-271463">
              <a:buFont typeface="Arial" panose="020B0604020202020204" pitchFamily="34" charset="0"/>
              <a:buChar char="•"/>
            </a:pPr>
            <a:r>
              <a:rPr lang="en-US" b="1">
                <a:latin typeface="Calibri" panose="020F0502020204030204" pitchFamily="34" charset="0"/>
              </a:rPr>
              <a:t>Sistem Informasi Organisasi</a:t>
            </a:r>
          </a:p>
          <a:p>
            <a:pPr marL="271463"/>
            <a:r>
              <a:rPr lang="en-US">
                <a:latin typeface="Calibri" panose="020F0502020204030204" pitchFamily="34" charset="0"/>
              </a:rPr>
              <a:t>Komunikasi yang dilakukan oleh pengguna teknologi setiap hari menjadi salah satu penyumbang data saat ini. Menurut data yang tersedia, setiap menit ada 16 juta pesan teks, 156 juta email, dan lebih dari 100 juta spam email yang dikirimkan. Semua aktivitas tersebut akan menciptakan data yang baru.</a:t>
            </a:r>
            <a:endParaRPr lang="en-US" dirty="0">
              <a:latin typeface="Calibri" panose="020F0502020204030204" pitchFamily="34" charset="0"/>
            </a:endParaRPr>
          </a:p>
        </p:txBody>
      </p:sp>
    </p:spTree>
    <p:extLst>
      <p:ext uri="{BB962C8B-B14F-4D97-AF65-F5344CB8AC3E}">
        <p14:creationId xmlns:p14="http://schemas.microsoft.com/office/powerpoint/2010/main" val="491173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B72098-92A9-5299-8D12-3589B79B1AE1}"/>
              </a:ext>
            </a:extLst>
          </p:cNvPr>
          <p:cNvSpPr/>
          <p:nvPr/>
        </p:nvSpPr>
        <p:spPr>
          <a:xfrm>
            <a:off x="533400" y="209550"/>
            <a:ext cx="7631947" cy="4524315"/>
          </a:xfrm>
          <a:prstGeom prst="rect">
            <a:avLst/>
          </a:prstGeom>
        </p:spPr>
        <p:txBody>
          <a:bodyPr wrap="square">
            <a:spAutoFit/>
          </a:bodyPr>
          <a:lstStyle/>
          <a:p>
            <a:pPr marL="271463" indent="-271463">
              <a:buFont typeface="Arial" panose="020B0604020202020204" pitchFamily="34" charset="0"/>
              <a:buChar char="•"/>
            </a:pPr>
            <a:r>
              <a:rPr lang="en-US" b="1" i="1">
                <a:latin typeface="Calibri" panose="020F0502020204030204" pitchFamily="34" charset="0"/>
              </a:rPr>
              <a:t>Internet of Things</a:t>
            </a:r>
          </a:p>
          <a:p>
            <a:pPr marL="271463" indent="265113"/>
            <a:r>
              <a:rPr lang="en-US" i="1">
                <a:latin typeface="Calibri" panose="020F0502020204030204" pitchFamily="34" charset="0"/>
              </a:rPr>
              <a:t>Internet of Things</a:t>
            </a:r>
            <a:r>
              <a:rPr lang="en-US">
                <a:latin typeface="Calibri" panose="020F0502020204030204" pitchFamily="34" charset="0"/>
              </a:rPr>
              <a:t> atau sering disebut IoT adalah teknologi yang memungkinkan berbagai perangkat terhubung ke jaringan internet, di mana perangkat tersebut memiliki kemampuan untuk mengirimkan dan menerima data. Teknologi IoT merupakan teknologi yang berkembang pesat saat ini, yang pada tahun 2020 ada 200 miliar perangkat yang terhubung ke jaringan internet.</a:t>
            </a:r>
          </a:p>
          <a:p>
            <a:pPr marL="271463" indent="265113"/>
            <a:r>
              <a:rPr lang="en-US">
                <a:latin typeface="Calibri" panose="020F0502020204030204" pitchFamily="34" charset="0"/>
              </a:rPr>
              <a:t>Sebagai contoh, misalnya kita menghubungkan mesin Mixed Storage Tank (MST) yang terdapat di pabrik susu formula, yang berfungsi untuk menampung susu yang telah mengalami proses homogenisasi dan akan dimasukkan ke pengering. Sistem kemudian digunakan untuk mengukur putaran agitatornya, berapa lama mesin tersebut telah bekerja, berapa produksi yang dihasilkan, apakah ada gejala kerusakan yang akan terjadi, dan kapan harus diperbaiki untuk mencegah kerusakan yang akan membutuhkan perbaikan yang lebih lama. Dengan cara ini, teknologi IoT telah meningkatkan kinerja mesin dan mengurangi waktu tidak terpakai mesin.</a:t>
            </a:r>
            <a:endParaRPr lang="en-US" dirty="0">
              <a:latin typeface="Calibri" panose="020F0502020204030204" pitchFamily="34" charset="0"/>
            </a:endParaRPr>
          </a:p>
        </p:txBody>
      </p:sp>
    </p:spTree>
    <p:extLst>
      <p:ext uri="{BB962C8B-B14F-4D97-AF65-F5344CB8AC3E}">
        <p14:creationId xmlns:p14="http://schemas.microsoft.com/office/powerpoint/2010/main" val="377234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54C26F8D-ECA8-45C3-8625-30635395B2D6}"/>
              </a:ext>
            </a:extLst>
          </p:cNvPr>
          <p:cNvGrpSpPr/>
          <p:nvPr/>
        </p:nvGrpSpPr>
        <p:grpSpPr>
          <a:xfrm>
            <a:off x="533400" y="323685"/>
            <a:ext cx="7620000" cy="461665"/>
            <a:chOff x="228600" y="1086758"/>
            <a:chExt cx="2907411" cy="461665"/>
          </a:xfrm>
        </p:grpSpPr>
        <p:sp>
          <p:nvSpPr>
            <p:cNvPr id="24" name="Rectangle 23">
              <a:extLst>
                <a:ext uri="{FF2B5EF4-FFF2-40B4-BE49-F238E27FC236}">
                  <a16:creationId xmlns:a16="http://schemas.microsoft.com/office/drawing/2014/main" id="{C2FE50D4-0827-4649-B2C7-A0BACEF7562B}"/>
                </a:ext>
              </a:extLst>
            </p:cNvPr>
            <p:cNvSpPr/>
            <p:nvPr/>
          </p:nvSpPr>
          <p:spPr>
            <a:xfrm>
              <a:off x="252684" y="1086758"/>
              <a:ext cx="2883327" cy="461665"/>
            </a:xfrm>
            <a:prstGeom prst="rect">
              <a:avLst/>
            </a:prstGeom>
          </p:spPr>
          <p:txBody>
            <a:bodyPr wrap="square">
              <a:spAutoFit/>
            </a:bodyPr>
            <a:lstStyle/>
            <a:p>
              <a:r>
                <a:rPr lang="id-ID" sz="2400" b="1">
                  <a:solidFill>
                    <a:srgbClr val="FF0000"/>
                  </a:solidFill>
                  <a:latin typeface="Calibri" panose="020F0502020204030204" pitchFamily="34" charset="0"/>
                </a:rPr>
                <a:t>3</a:t>
              </a:r>
              <a:r>
                <a:rPr lang="en-US" sz="2400" b="1">
                  <a:solidFill>
                    <a:srgbClr val="FF0000"/>
                  </a:solidFill>
                  <a:latin typeface="Calibri" panose="020F0502020204030204" pitchFamily="34" charset="0"/>
                </a:rPr>
                <a:t>. Aspek Privasi dalam Pengumpulan Data</a:t>
              </a:r>
              <a:endParaRPr lang="en-US" sz="2400" b="1" i="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C2CDCA46-F8D1-42CD-B0E3-6930BCE51B65}"/>
                </a:ext>
              </a:extLst>
            </p:cNvPr>
            <p:cNvCxnSpPr>
              <a:cxnSpLocks/>
            </p:cNvCxnSpPr>
            <p:nvPr/>
          </p:nvCxnSpPr>
          <p:spPr>
            <a:xfrm>
              <a:off x="228600" y="1515493"/>
              <a:ext cx="2142184"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FE05E55C-F610-49CC-9A81-5BF5E1FC79BD}"/>
              </a:ext>
            </a:extLst>
          </p:cNvPr>
          <p:cNvSpPr/>
          <p:nvPr/>
        </p:nvSpPr>
        <p:spPr>
          <a:xfrm>
            <a:off x="533400" y="813260"/>
            <a:ext cx="7999597" cy="2862322"/>
          </a:xfrm>
          <a:prstGeom prst="rect">
            <a:avLst/>
          </a:prstGeom>
        </p:spPr>
        <p:txBody>
          <a:bodyPr wrap="square">
            <a:spAutoFit/>
          </a:bodyPr>
          <a:lstStyle/>
          <a:p>
            <a:r>
              <a:rPr lang="id-ID">
                <a:latin typeface="Calibri" panose="020F0502020204030204" pitchFamily="34" charset="0"/>
              </a:rPr>
              <a:t>Privasi data berkaitan dengan bagaimana data dapat dikumpulkan, diakses, digunakan, dan siapa yang berhak atas data tersebut. Privasi data yang terjaga berarti memenuhi hal-hal berikut.</a:t>
            </a:r>
            <a:endParaRPr lang="en-US">
              <a:latin typeface="Calibri" panose="020F0502020204030204" pitchFamily="34" charset="0"/>
            </a:endParaRPr>
          </a:p>
          <a:p>
            <a:pPr marL="342900" indent="-342900">
              <a:buFont typeface="+mj-lt"/>
              <a:buAutoNum type="alphaLcParenR"/>
            </a:pPr>
            <a:r>
              <a:rPr lang="id-ID">
                <a:latin typeface="Calibri" panose="020F0502020204030204" pitchFamily="34" charset="0"/>
              </a:rPr>
              <a:t>Data dikumpulkan dengan akurat dan lengkap.</a:t>
            </a:r>
          </a:p>
          <a:p>
            <a:pPr marL="342900" indent="-342900">
              <a:buFont typeface="+mj-lt"/>
              <a:buAutoNum type="alphaLcParenR"/>
            </a:pPr>
            <a:r>
              <a:rPr lang="id-ID">
                <a:latin typeface="Calibri" panose="020F0502020204030204" pitchFamily="34" charset="0"/>
              </a:rPr>
              <a:t>Data bebas dari penggunaan yang tidak pada tempatnya.</a:t>
            </a:r>
          </a:p>
          <a:p>
            <a:pPr marL="342900" indent="-342900">
              <a:buFont typeface="+mj-lt"/>
              <a:buAutoNum type="alphaLcParenR"/>
            </a:pPr>
            <a:r>
              <a:rPr lang="id-ID">
                <a:latin typeface="Calibri" panose="020F0502020204030204" pitchFamily="34" charset="0"/>
              </a:rPr>
              <a:t>Data bebas dari akses yang tidak terotorisasi, terutama data pribadi.</a:t>
            </a:r>
          </a:p>
          <a:p>
            <a:pPr marL="342900" indent="-342900">
              <a:buFont typeface="+mj-lt"/>
              <a:buAutoNum type="alphaLcParenR"/>
            </a:pPr>
            <a:r>
              <a:rPr lang="id-ID">
                <a:latin typeface="Calibri" panose="020F0502020204030204" pitchFamily="34" charset="0"/>
              </a:rPr>
              <a:t>Ketersediaan konten data untuk diakses dan data dimiliki dengan sah secara hukum.</a:t>
            </a:r>
          </a:p>
          <a:p>
            <a:pPr marL="342900" indent="-342900">
              <a:buFont typeface="+mj-lt"/>
              <a:buAutoNum type="alphaLcParenR"/>
            </a:pPr>
            <a:r>
              <a:rPr lang="id-ID">
                <a:latin typeface="Calibri" panose="020F0502020204030204" pitchFamily="34" charset="0"/>
              </a:rPr>
              <a:t>Data dapat diperiksa, diperbarui atau diperbaiki oleh orang yang berhak.</a:t>
            </a:r>
          </a:p>
          <a:p>
            <a:pPr marL="285750" indent="-285750">
              <a:buFont typeface="Wingdings" panose="05000000000000000000" pitchFamily="2" charset="2"/>
              <a:buChar char="ü"/>
            </a:pPr>
            <a:endParaRPr lang="en-US" dirty="0">
              <a:latin typeface="Calibri" panose="020F0502020204030204" pitchFamily="34" charset="0"/>
            </a:endParaRPr>
          </a:p>
        </p:txBody>
      </p:sp>
    </p:spTree>
    <p:extLst>
      <p:ext uri="{BB962C8B-B14F-4D97-AF65-F5344CB8AC3E}">
        <p14:creationId xmlns:p14="http://schemas.microsoft.com/office/powerpoint/2010/main" val="169818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E33D1B9-2BEB-6F9F-F071-E6310983835E}"/>
              </a:ext>
            </a:extLst>
          </p:cNvPr>
          <p:cNvSpPr/>
          <p:nvPr/>
        </p:nvSpPr>
        <p:spPr>
          <a:xfrm>
            <a:off x="342900" y="209550"/>
            <a:ext cx="8458200" cy="2031325"/>
          </a:xfrm>
          <a:prstGeom prst="rect">
            <a:avLst/>
          </a:prstGeom>
        </p:spPr>
        <p:txBody>
          <a:bodyPr wrap="square">
            <a:spAutoFit/>
          </a:bodyPr>
          <a:lstStyle/>
          <a:p>
            <a:pPr indent="271463"/>
            <a:r>
              <a:rPr lang="id-ID">
                <a:latin typeface="Calibri" panose="020F0502020204030204" pitchFamily="34" charset="0"/>
              </a:rPr>
              <a:t>Salah satu aturan perlindungan privasi data yang banyak digunakan adalah </a:t>
            </a:r>
            <a:r>
              <a:rPr lang="id-ID" i="1">
                <a:latin typeface="Calibri" panose="020F0502020204030204" pitchFamily="34" charset="0"/>
              </a:rPr>
              <a:t>International Data Privacy Principles </a:t>
            </a:r>
            <a:r>
              <a:rPr lang="id-ID">
                <a:latin typeface="Calibri" panose="020F0502020204030204" pitchFamily="34" charset="0"/>
              </a:rPr>
              <a:t>atau IDPPs. Pendekatan IDPPs banyak digunakan di Asia, Eropa, dan Amerika Serikat. Prinsip-prinsip yang digunakan pada pendekatan ini adalah standar perlindungan untuk data pribadi, tetapi juga dapat digunakan untuk data perusahaan. Organisasi bisnis yang ingin memenuhi (</a:t>
            </a:r>
            <a:r>
              <a:rPr lang="id-ID" i="1">
                <a:latin typeface="Calibri" panose="020F0502020204030204" pitchFamily="34" charset="0"/>
              </a:rPr>
              <a:t>compliance</a:t>
            </a:r>
            <a:r>
              <a:rPr lang="id-ID">
                <a:latin typeface="Calibri" panose="020F0502020204030204" pitchFamily="34" charset="0"/>
              </a:rPr>
              <a:t>) standar internasional perlindungan privasi data diwajibkan untuk mematuhi prinsip IDPPs yang terdiri atas 13 aturan berikut.</a:t>
            </a:r>
          </a:p>
        </p:txBody>
      </p:sp>
      <p:sp>
        <p:nvSpPr>
          <p:cNvPr id="3" name="Rectangle 2">
            <a:extLst>
              <a:ext uri="{FF2B5EF4-FFF2-40B4-BE49-F238E27FC236}">
                <a16:creationId xmlns:a16="http://schemas.microsoft.com/office/drawing/2014/main" id="{F9E395ED-4C66-C928-0DD3-304014804DF1}"/>
              </a:ext>
            </a:extLst>
          </p:cNvPr>
          <p:cNvSpPr/>
          <p:nvPr/>
        </p:nvSpPr>
        <p:spPr>
          <a:xfrm>
            <a:off x="342900" y="2231232"/>
            <a:ext cx="8458200" cy="2031325"/>
          </a:xfrm>
          <a:prstGeom prst="rect">
            <a:avLst/>
          </a:prstGeom>
        </p:spPr>
        <p:txBody>
          <a:bodyPr wrap="square">
            <a:spAutoFit/>
          </a:bodyPr>
          <a:lstStyle/>
          <a:p>
            <a:pPr marL="342900" indent="-342900">
              <a:buFont typeface="+mj-lt"/>
              <a:buAutoNum type="arabicParenR"/>
            </a:pPr>
            <a:r>
              <a:rPr lang="id-ID">
                <a:latin typeface="Calibri" panose="020F0502020204030204" pitchFamily="34" charset="0"/>
              </a:rPr>
              <a:t>Mematuhi undang-undang yang berlaku secara nasional di tempat organisasi tersebut berada, mencakup undang-undang perlindungan privasi data, undang-undang tentang perjanjian atau kontrak, dan peraturan atau persyaratan lain yang berkaitan dengan privasi data.</a:t>
            </a:r>
          </a:p>
          <a:p>
            <a:pPr marL="342900" indent="-342900">
              <a:buFont typeface="+mj-lt"/>
              <a:buAutoNum type="arabicParenR"/>
            </a:pPr>
            <a:r>
              <a:rPr lang="id-ID">
                <a:latin typeface="Calibri" panose="020F0502020204030204" pitchFamily="34" charset="0"/>
              </a:rPr>
              <a:t>Menerapkan teknologi keamanan standar yang ada saat ini untuk melindungi data pribadi dari akses tidak terotorisasi (tidak sah) atau adanya akses, pemrosesan, penghapusan, penghilangan dan penggunaan yang tidak disengaja.</a:t>
            </a:r>
          </a:p>
        </p:txBody>
      </p:sp>
    </p:spTree>
    <p:extLst>
      <p:ext uri="{BB962C8B-B14F-4D97-AF65-F5344CB8AC3E}">
        <p14:creationId xmlns:p14="http://schemas.microsoft.com/office/powerpoint/2010/main" val="151454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91B85C-215D-681C-2991-4D575CDC18AB}"/>
              </a:ext>
            </a:extLst>
          </p:cNvPr>
          <p:cNvSpPr/>
          <p:nvPr/>
        </p:nvSpPr>
        <p:spPr>
          <a:xfrm>
            <a:off x="342900" y="209550"/>
            <a:ext cx="8458200" cy="4247317"/>
          </a:xfrm>
          <a:prstGeom prst="rect">
            <a:avLst/>
          </a:prstGeom>
        </p:spPr>
        <p:txBody>
          <a:bodyPr wrap="square">
            <a:spAutoFit/>
          </a:bodyPr>
          <a:lstStyle/>
          <a:p>
            <a:pPr marL="342900" indent="-342900">
              <a:buFont typeface="+mj-lt"/>
              <a:buAutoNum type="arabicParenR" startAt="3"/>
            </a:pPr>
            <a:r>
              <a:rPr lang="id-ID">
                <a:latin typeface="Calibri" panose="020F0502020204030204" pitchFamily="34" charset="0"/>
              </a:rPr>
              <a:t>Menerapkan kebijakan privasi yang dapat dilihat, diakses, dan dipahami dengan mudah, juga disertai dengan informasi siapa yang bertanggung jawab akan privasi data dan bagaimana orang ini dapat dihubungi secara individu. Organisasi juga wajib memberikan informasi mengapa data dikumpulkan, data pribadi mana yang dikumpulkan, bagaimana data digunakan, siapa yang akan menerima data, berapa lama data disimpan, dan apakah akan dihapus atau diperbaiki berdasarkan permintaan.</a:t>
            </a:r>
          </a:p>
          <a:p>
            <a:pPr marL="342900" indent="-342900">
              <a:buFont typeface="+mj-lt"/>
              <a:buAutoNum type="arabicParenR" startAt="3"/>
            </a:pPr>
            <a:r>
              <a:rPr lang="id-ID">
                <a:latin typeface="Calibri" panose="020F0502020204030204" pitchFamily="34" charset="0"/>
              </a:rPr>
              <a:t>Menginstruksikan semua pegawai untuk mematuhi prosedur dan kebijakan privasi dan menghindari aktivitas-aktivitas yang dapat menyebabkan atau memfasilitasi adanya akses yang tidak sah atau yang tidak terotorisasi.</a:t>
            </a:r>
          </a:p>
          <a:p>
            <a:pPr marL="342900" indent="-342900">
              <a:buFont typeface="+mj-lt"/>
              <a:buAutoNum type="arabicParenR" startAt="3"/>
            </a:pPr>
            <a:r>
              <a:rPr lang="id-ID">
                <a:latin typeface="Calibri" panose="020F0502020204030204" pitchFamily="34" charset="0"/>
              </a:rPr>
              <a:t>Organisasi tidak menggunakan atau membocorkan data pelanggan, kecuali diperlukan untuk analisis statistik dengan ketentuan identitas pelanggan dijaga tetap anonim. Data pelanggan dapat dibagikan kepada pihak lain jika dan hanya jika diperintahkan oleh hukum melalui pengadilan atau pelanggan menyetujui penggunaan dan peredaran data tersebut.</a:t>
            </a:r>
          </a:p>
        </p:txBody>
      </p:sp>
    </p:spTree>
    <p:extLst>
      <p:ext uri="{BB962C8B-B14F-4D97-AF65-F5344CB8AC3E}">
        <p14:creationId xmlns:p14="http://schemas.microsoft.com/office/powerpoint/2010/main" val="284349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1889</TotalTime>
  <Words>1302</Words>
  <Application>Microsoft Office PowerPoint</Application>
  <PresentationFormat>On-screen Show (16:9)</PresentationFormat>
  <Paragraphs>63</Paragraphs>
  <Slides>12</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12</vt:i4>
      </vt:variant>
    </vt:vector>
  </HeadingPairs>
  <TitlesOfParts>
    <vt:vector size="20" baseType="lpstr">
      <vt:lpstr>Arial</vt:lpstr>
      <vt:lpstr>Calibri</vt:lpstr>
      <vt:lpstr>Calibri Light</vt:lpstr>
      <vt:lpstr>Open Sans</vt:lpstr>
      <vt:lpstr>Wingdings</vt:lpstr>
      <vt:lpstr>Office Theme</vt:lpstr>
      <vt:lpstr>Custom Design</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Elisa Putri Andini</dc:creator>
  <cp:lastModifiedBy>Ganendrajati Widagdo</cp:lastModifiedBy>
  <cp:revision>180</cp:revision>
  <dcterms:created xsi:type="dcterms:W3CDTF">2016-06-25T05:09:46Z</dcterms:created>
  <dcterms:modified xsi:type="dcterms:W3CDTF">2022-08-18T03:47:34Z</dcterms:modified>
</cp:coreProperties>
</file>